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61263" cy="10693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C2C"/>
    <a:srgbClr val="FEF6F5"/>
    <a:srgbClr val="79549B"/>
    <a:srgbClr val="F9F3F9"/>
    <a:srgbClr val="8A2B87"/>
    <a:srgbClr val="03B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330" y="588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:\DATA_PRIV\DATA_DEPHY\2013\02_PILOTAGE_PROJET\07_TRANSFERT_30000\07_Boite à outils\GT fiches valorisation\Trames fiches 30 000\Fiches pratiques remarquables\Horticulture\fiche remarquable horticulture\horticulture-R-0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" y="8055055"/>
            <a:ext cx="756285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3773098" y="5130676"/>
            <a:ext cx="3463917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R:\DATA_PRIV\DATA_DEPHY\2013\02_PILOTAGE_PROJET\07_TRANSFERT_30000\07_Boite à outils\GT fiches valorisation\Trames fiches 30 000\Fiches pratiques remarquables\Horticulture\fiche remarquable horticulture\horticulture-R-0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55" y="5274691"/>
            <a:ext cx="19542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R:\DATA_PRIV\DATA_DEPHY\2013\02_PILOTAGE_PROJET\07_TRANSFERT_30000\07_Boite à outils\GT fiches valorisation\Trames fiches 30 000\Fiches pratiques remarquables\Horticulture\fiche remarquable horticulture\horticulture-R-04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4" y="5352479"/>
            <a:ext cx="289877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:\DATA_PRIV\DATA_DEPHY\2013\02_PILOTAGE_PROJET\07_TRANSFERT_30000\07_Boite à outils\GT fiches valorisation\Trames fiches 30 000\Fiches pratiques remarquables\Horticulture\fiche remarquable horticulture\horticulture-R-0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4" y="3107211"/>
            <a:ext cx="15303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:\DATA_PRIV\DATA_DEPHY\2013\02_PILOTAGE_PROJET\07_TRANSFERT_30000\07_Boite à outils\GT fiches valorisation\Trames fiches 30 000\Fiches pratiques remarquables\Horticulture\fiche remarquable horticulture\horticulture-R_0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0" y="0"/>
            <a:ext cx="7562851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284687" y="954213"/>
            <a:ext cx="2808907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 baseline="0">
                <a:solidFill>
                  <a:srgbClr val="C91C2C"/>
                </a:solidFill>
                <a:latin typeface="Corbel bold" panose="020B0703020204020204" pitchFamily="34" charset="0"/>
              </a:defRPr>
            </a:lvl1pPr>
          </a:lstStyle>
          <a:p>
            <a:pPr lvl="0"/>
            <a:r>
              <a:rPr lang="fr-FR" dirty="0" smtClean="0"/>
              <a:t>Thématique fiche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80231" y="1890713"/>
            <a:ext cx="7128618" cy="4318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TITRE DE LA PRATIQUE/COMBINAISON DE PRATIQUES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0231" y="2394372"/>
            <a:ext cx="5184576" cy="432048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C91C2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Culture(s) cible(s) et </a:t>
            </a:r>
            <a:r>
              <a:rPr lang="fr-FR" dirty="0" err="1" smtClean="0"/>
              <a:t>bioagresseur</a:t>
            </a:r>
            <a:r>
              <a:rPr lang="fr-FR" dirty="0" smtClean="0"/>
              <a:t>(s)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75" y="3474343"/>
            <a:ext cx="4968875" cy="1182688"/>
          </a:xfrm>
        </p:spPr>
        <p:txBody>
          <a:bodyPr>
            <a:normAutofit/>
          </a:bodyPr>
          <a:lstStyle>
            <a:lvl1pPr marL="0" indent="0">
              <a:buNone/>
              <a:defRPr lang="fr-FR" sz="900" b="0" i="0" u="none" strike="noStrike" baseline="0" smtClean="0"/>
            </a:lvl1pPr>
          </a:lstStyle>
          <a:p>
            <a:r>
              <a:rPr lang="fr-FR" sz="900" b="0" i="0" u="none" strike="noStrike" baseline="0" dirty="0" smtClean="0">
                <a:latin typeface="Corbel"/>
              </a:rPr>
              <a:t>Le rédacteur liste les éléments de contexte ou rédige un paragraphe qui permettent de</a:t>
            </a:r>
          </a:p>
          <a:p>
            <a:r>
              <a:rPr lang="fr-FR" sz="900" b="0" i="0" u="none" strike="noStrike" baseline="0" dirty="0" smtClean="0">
                <a:latin typeface="Corbel"/>
              </a:rPr>
              <a:t>comprendre le choix de la pratique par les agriculteurs du groupe.</a:t>
            </a:r>
          </a:p>
          <a:p>
            <a:r>
              <a:rPr lang="fr-FR" sz="900" b="0" i="0" u="none" strike="noStrike" baseline="0" dirty="0" smtClean="0">
                <a:latin typeface="Corbel"/>
              </a:rPr>
              <a:t>(nb agris, département, SAU Totale, espèces, variétés, circuit commercial, autres ateliers, main</a:t>
            </a:r>
          </a:p>
          <a:p>
            <a:r>
              <a:rPr lang="fr-FR" sz="900" b="0" i="0" u="none" strike="noStrike" baseline="0" dirty="0" smtClean="0">
                <a:latin typeface="Corbel"/>
              </a:rPr>
              <a:t>d’</a:t>
            </a:r>
            <a:r>
              <a:rPr lang="fr-FR" sz="900" b="0" i="0" u="none" strike="noStrike" baseline="0" dirty="0" err="1" smtClean="0">
                <a:latin typeface="Corbel"/>
              </a:rPr>
              <a:t>oeuvre</a:t>
            </a:r>
            <a:r>
              <a:rPr lang="fr-FR" sz="900" b="0" i="0" u="none" strike="noStrike" baseline="0" dirty="0" smtClean="0">
                <a:latin typeface="Corbel"/>
              </a:rPr>
              <a:t>, certification/label, objectif de rendement, autres </a:t>
            </a:r>
            <a:r>
              <a:rPr lang="fr-FR" sz="900" b="0" i="0" u="none" strike="noStrike" baseline="0" dirty="0" err="1" smtClean="0">
                <a:latin typeface="Corbel"/>
              </a:rPr>
              <a:t>élements</a:t>
            </a:r>
            <a:r>
              <a:rPr lang="fr-FR" sz="900" b="0" i="0" u="none" strike="noStrike" baseline="0" dirty="0" smtClean="0">
                <a:latin typeface="Corbel"/>
              </a:rPr>
              <a:t> de contexte, éléments</a:t>
            </a:r>
          </a:p>
          <a:p>
            <a:r>
              <a:rPr lang="fr-FR" sz="900" b="0" i="0" u="none" strike="noStrike" baseline="0" dirty="0" smtClean="0">
                <a:latin typeface="Corbel"/>
              </a:rPr>
              <a:t>déterminant du système, point clé/problématique).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190863" y="5922764"/>
            <a:ext cx="3085712" cy="20882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it-IT" sz="900" b="0" i="0" u="none" strike="noStrike" baseline="0" smtClean="0"/>
            </a:lvl1pPr>
          </a:lstStyle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Châtelais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Maine et Loire (49)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Lorem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ipsum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consectetuer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diam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nonummy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nibh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euismod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tincidunt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laoreet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magna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erat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volutpat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wisi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minim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veniam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quis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nostrud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exerci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tation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ullamcorper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suscipit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lobortis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nisl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aliquip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ex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ea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pt-B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commodo consequat. Duis autem vel eum iriure dolor in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hendrerit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vulputate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esse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molestie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consequat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illum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eu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feugiat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facilisis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vero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eros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accumsan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iusto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odio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dignissim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qui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blandit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praesent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luptatum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zzril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delenit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augue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duis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te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feugait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facilisi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Lorem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ipsum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cons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ectetuer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diam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nonummy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nibh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euismod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tincidunt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laoreet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it-IT" sz="900" b="0" i="0" u="none" strike="noStrike" baseline="0" dirty="0" smtClean="0">
                <a:solidFill>
                  <a:srgbClr val="1D1D1B"/>
                </a:solidFill>
                <a:latin typeface="Corbel"/>
              </a:rPr>
              <a:t>dolore magna aliquam erat volutpat.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:\DATA_PRIV\DATA_DEPHY\2013\02_PILOTAGE_PROJET\07_TRANSFERT_30000\07_Boite à outils\GT fiches valorisation\Trames fiches 30 000\Fiches pratiques remarquables\Horticulture\fiche remarquable horticulture\horticulture-R-1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8"/>
          <a:stretch/>
        </p:blipFill>
        <p:spPr bwMode="auto">
          <a:xfrm>
            <a:off x="-8327" y="5583990"/>
            <a:ext cx="7564438" cy="51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:\DATA_PRIV\DATA_DEPHY\2013\02_PILOTAGE_PROJET\07_TRANSFERT_30000\07_Boite à outils\GT fiches valorisation\Trames fiches 30 000\Fiches pratiques remarquables\Horticulture\fiche remarquable horticulture\horticulture-R-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" y="2322364"/>
            <a:ext cx="2828926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263" y="2957364"/>
            <a:ext cx="6624638" cy="1007442"/>
          </a:xfrm>
        </p:spPr>
        <p:txBody>
          <a:bodyPr numCol="2"/>
          <a:lstStyle>
            <a:lvl1pPr marL="0" indent="0">
              <a:spcBef>
                <a:spcPts val="0"/>
              </a:spcBef>
              <a:buNone/>
              <a:defRPr lang="fr-FR" sz="900" b="0" i="0" u="none" strike="noStrike" baseline="0" smtClean="0"/>
            </a:lvl1pPr>
          </a:lstStyle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Description des conditions de réussite et le cas échéant des</a:t>
            </a: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liens établis avec l’aval/les filières qui ont contribué à la</a:t>
            </a: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réussite du système.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rescienis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doloria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sitam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quid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molenist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ommolec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Ero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modignam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vendio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od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Description des conditions de réussite et le cas échéant des</a:t>
            </a: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liens établis avec l’aval/les filières qui ont contribué à la</a:t>
            </a: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Réussite du système. 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rescienis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doloria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sitam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quid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molenist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ommolec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Ero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modignam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vendio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od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</p:txBody>
      </p:sp>
      <p:sp>
        <p:nvSpPr>
          <p:cNvPr id="11" name="Rectangle à coins arrondis 10"/>
          <p:cNvSpPr/>
          <p:nvPr userDrawn="1"/>
        </p:nvSpPr>
        <p:spPr>
          <a:xfrm>
            <a:off x="468263" y="4482604"/>
            <a:ext cx="6624736" cy="5400600"/>
          </a:xfrm>
          <a:prstGeom prst="roundRect">
            <a:avLst>
              <a:gd name="adj" fmla="val 57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R:\DATA_PRIV\DATA_DEPHY\2013\02_PILOTAGE_PROJET\07_TRANSFERT_30000\07_Boite à outils\GT fiches valorisation\Trames fiches 30 000\Fiches pratiques remarquables\Horticulture\fiche remarquable horticulture\horticulture-R_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0" y="0"/>
            <a:ext cx="7562851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284687" y="954213"/>
            <a:ext cx="2808907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 baseline="0">
                <a:solidFill>
                  <a:srgbClr val="C91C2C"/>
                </a:solidFill>
                <a:latin typeface="Corbel bold" panose="020B0703020204020204" pitchFamily="34" charset="0"/>
              </a:defRPr>
            </a:lvl1pPr>
          </a:lstStyle>
          <a:p>
            <a:pPr lvl="0"/>
            <a:r>
              <a:rPr lang="fr-FR" dirty="0" smtClean="0"/>
              <a:t>Thématique fiche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R:\DATA_PRIV\DATA_DEPHY\2013\02_PILOTAGE_PROJET\07_TRANSFERT_30000\07_Boite à outils\GT fiches valorisation\Trames fiches 30 000\Fiches pratiques remarquables\Horticulture\fiche remarquable horticulture\horticulture-R-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" y="5238287"/>
            <a:ext cx="7564437" cy="54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à coins arrondis 13"/>
          <p:cNvSpPr/>
          <p:nvPr userDrawn="1"/>
        </p:nvSpPr>
        <p:spPr>
          <a:xfrm>
            <a:off x="156378" y="3374856"/>
            <a:ext cx="4248472" cy="5860276"/>
          </a:xfrm>
          <a:prstGeom prst="roundRect">
            <a:avLst>
              <a:gd name="adj" fmla="val 3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 userDrawn="1"/>
        </p:nvSpPr>
        <p:spPr>
          <a:xfrm>
            <a:off x="2351101" y="3402484"/>
            <a:ext cx="1803600" cy="504056"/>
          </a:xfrm>
          <a:prstGeom prst="roundRect">
            <a:avLst/>
          </a:prstGeom>
          <a:solidFill>
            <a:srgbClr val="C91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latin typeface="Corbel" panose="020B0503020204020204" pitchFamily="34" charset="0"/>
              </a:rPr>
              <a:t>Commentaires</a:t>
            </a:r>
            <a:endParaRPr lang="fr-FR" sz="900" b="1" dirty="0">
              <a:latin typeface="Corbel" panose="020B0503020204020204" pitchFamily="34" charset="0"/>
            </a:endParaRPr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1564284" y="3402484"/>
            <a:ext cx="778865" cy="504056"/>
          </a:xfrm>
          <a:prstGeom prst="roundRect">
            <a:avLst/>
          </a:prstGeom>
          <a:solidFill>
            <a:srgbClr val="C91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latin typeface="Corbel" panose="020B0503020204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548832" y="3374856"/>
            <a:ext cx="792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Niveau de satisfaction</a:t>
            </a:r>
            <a:r>
              <a:rPr lang="fr-FR" sz="900" b="1" baseline="0" dirty="0" smtClean="0">
                <a:solidFill>
                  <a:schemeClr val="bg1"/>
                </a:solidFill>
                <a:latin typeface="Corbel" panose="020B0503020204020204" pitchFamily="34" charset="0"/>
              </a:rPr>
              <a:t> du groupe</a:t>
            </a:r>
            <a:endParaRPr lang="fr-FR" sz="9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788743" y="3402484"/>
            <a:ext cx="2520280" cy="4752528"/>
          </a:xfrm>
          <a:prstGeom prst="rect">
            <a:avLst/>
          </a:prstGeom>
          <a:solidFill>
            <a:srgbClr val="FEF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R:\DATA_PRIV\DATA_DEPHY\2013\02_PILOTAGE_PROJET\07_TRANSFERT_30000\07_Boite à outils\GT fiches valorisation\Trames fiches 30 000\Fiches pratiques remarquables\Horticulture\fiche remarquable horticulture\horticulture-R-1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612812"/>
            <a:ext cx="136842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4933256" y="4266579"/>
            <a:ext cx="2231751" cy="1440161"/>
          </a:xfrm>
        </p:spPr>
        <p:txBody>
          <a:bodyPr/>
          <a:lstStyle>
            <a:lvl1pPr marL="0" indent="0" algn="just">
              <a:spcBef>
                <a:spcPts val="0"/>
              </a:spcBef>
              <a:buNone/>
              <a:defRPr lang="fr-FR" sz="900" b="0" i="0" u="none" strike="noStrike" baseline="0" smtClean="0">
                <a:solidFill>
                  <a:srgbClr val="79549B"/>
                </a:solidFill>
              </a:defRPr>
            </a:lvl1pPr>
          </a:lstStyle>
          <a:p>
            <a:r>
              <a:rPr lang="fr-FR" dirty="0" smtClean="0"/>
              <a:t>Cliquez ici pour ajouter du texte</a:t>
            </a:r>
            <a:endParaRPr lang="fr-FR" dirty="0"/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5004767" y="5778748"/>
            <a:ext cx="2160240" cy="0"/>
          </a:xfrm>
          <a:prstGeom prst="line">
            <a:avLst/>
          </a:prstGeom>
          <a:ln w="25400">
            <a:solidFill>
              <a:srgbClr val="C91C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933256" y="6570835"/>
            <a:ext cx="2231751" cy="1440161"/>
          </a:xfrm>
        </p:spPr>
        <p:txBody>
          <a:bodyPr/>
          <a:lstStyle>
            <a:lvl1pPr marL="0" indent="0" algn="just">
              <a:spcBef>
                <a:spcPts val="0"/>
              </a:spcBef>
              <a:buNone/>
              <a:defRPr lang="fr-FR" sz="900" b="0" i="0" u="none" strike="noStrike" baseline="0" smtClean="0">
                <a:solidFill>
                  <a:srgbClr val="C91C2C"/>
                </a:solidFill>
              </a:defRPr>
            </a:lvl1pPr>
          </a:lstStyle>
          <a:p>
            <a:r>
              <a:rPr lang="fr-FR" sz="900" b="0" i="0" u="none" strike="noStrike" baseline="0" dirty="0" smtClean="0">
                <a:solidFill>
                  <a:srgbClr val="8A2B87"/>
                </a:solidFill>
                <a:latin typeface="Corbel"/>
              </a:rPr>
              <a:t>Cliquez ici pour ajouter du texte</a:t>
            </a:r>
            <a:endParaRPr lang="fr-FR" dirty="0"/>
          </a:p>
        </p:txBody>
      </p:sp>
      <p:pic>
        <p:nvPicPr>
          <p:cNvPr id="16" name="Picture 2" descr="R:\DATA_PRIV\DATA_DEPHY\2013\02_PILOTAGE_PROJET\07_TRANSFERT_30000\07_Boite à outils\GT fiches valorisation\Trames fiches 30 000\Fiches pratiques remarquables\Horticulture\fiche remarquable horticulture\horticulture-R_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0" y="0"/>
            <a:ext cx="7562851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284687" y="954213"/>
            <a:ext cx="2808907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 baseline="0">
                <a:solidFill>
                  <a:srgbClr val="C91C2C"/>
                </a:solidFill>
                <a:latin typeface="Corbel bold" panose="020B0703020204020204" pitchFamily="34" charset="0"/>
              </a:defRPr>
            </a:lvl1pPr>
          </a:lstStyle>
          <a:p>
            <a:pPr lvl="0"/>
            <a:r>
              <a:rPr lang="fr-FR" dirty="0" smtClean="0"/>
              <a:t>Thématique fiche</a:t>
            </a:r>
            <a:endParaRPr lang="fr-FR" dirty="0"/>
          </a:p>
        </p:txBody>
      </p:sp>
      <p:pic>
        <p:nvPicPr>
          <p:cNvPr id="21" name="Picture 2" descr="R:\DATA_PRIV\DATA_DEPHY\2013\02_PILOTAGE_PROJET\07_TRANSFERT_30000\07_Boite à outils\GT fiches valorisation\Trames fiches 30 000\Fiches pratiques remarquables\Horticulture\fiche remarquable horticulture\horticulture-R-09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5" y="2326466"/>
            <a:ext cx="1941513" cy="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:\DATA_PRIV\DATA_DEPHY\2013\02_PILOTAGE_PROJET\07_TRANSFERT_30000\07_Boite à outils\GT fiches valorisation\Trames fiches 30 000\Fiches pratiques remarquables\Horticulture\fiche remarquable horticulture\Points vigilance_horti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5959078"/>
            <a:ext cx="1276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:\DATA_PRIV\DATA_DEPHY\2013\02_PILOTAGE_PROJET\07_TRANSFERT_30000\07_Boite à outils\GT fiches valorisation\Trames fiches 30 000\Fiches trajectoires\Horti\fiche trajectoire horticulture\horticulture-3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7" y="6403670"/>
            <a:ext cx="7564437" cy="42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324247" y="2322364"/>
            <a:ext cx="3240360" cy="53285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R:\DATA_PRIV\DATA_DEPHY\2013\02_PILOTAGE_PROJET\07_TRANSFERT_30000\07_Boite à outils\GT fiches valorisation\Trames fiches 30 000\Fiches pratiques remarquables\Horticulture\fiche remarquable horticulture\horticulture-R-1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3" y="2322363"/>
            <a:ext cx="221615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R:\DATA_PRIV\DATA_DEPHY\2013\02_PILOTAGE_PROJET\07_TRANSFERT_30000\07_Boite à outils\GT fiches valorisation\Trames fiches 30 000\Fiches pratiques remarquables\Horticulture\fiche remarquable horticulture\horticulture-R-18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6" y="6429146"/>
            <a:ext cx="8905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à coins arrondis 20"/>
          <p:cNvSpPr/>
          <p:nvPr userDrawn="1"/>
        </p:nvSpPr>
        <p:spPr>
          <a:xfrm>
            <a:off x="324247" y="7907704"/>
            <a:ext cx="3240360" cy="1543452"/>
          </a:xfrm>
          <a:prstGeom prst="roundRect">
            <a:avLst>
              <a:gd name="adj" fmla="val 1152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1" name="Picture 5" descr="R:\DATA_PRIV\DATA_DEPHY\2013\02_PILOTAGE_PROJET\07_TRANSFERT_30000\07_Boite à outils\GT fiches valorisation\Trames fiches 30 000\Fiches pratiques remarquables\Viticulture\fiche remarquable Viticulture\viticulture-R-2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3" y="7958857"/>
            <a:ext cx="1398587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2754313"/>
            <a:ext cx="2906712" cy="259238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fr-FR" sz="900" b="0" i="0" u="none" strike="noStrike" baseline="0" smtClean="0">
                <a:solidFill>
                  <a:srgbClr val="C91C2C"/>
                </a:solidFill>
              </a:defRPr>
            </a:lvl1pPr>
          </a:lstStyle>
          <a:p>
            <a:r>
              <a:rPr lang="fr-FR" sz="900" b="0" i="0" u="none" strike="noStrike" kern="1200" baseline="0" dirty="0" smtClean="0">
                <a:solidFill>
                  <a:srgbClr val="8A2B87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Avis de l’animateur sur la mise en place de la pratique par ses agris et la faisabilité à l’échelle de son groupe, rôle de l’accompagnement et du travail en groupe pour la mise ne place de cette</a:t>
            </a:r>
          </a:p>
          <a:p>
            <a:r>
              <a:rPr lang="fr-FR" sz="900" b="0" i="0" u="none" strike="noStrike" kern="1200" baseline="0" dirty="0" smtClean="0">
                <a:solidFill>
                  <a:srgbClr val="8A2B87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pratique.</a:t>
            </a:r>
            <a:endParaRPr lang="fr-FR" sz="900" b="0" i="0" dirty="0" smtClean="0">
              <a:solidFill>
                <a:srgbClr val="8A2B87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648283" y="5850756"/>
            <a:ext cx="2592288" cy="0"/>
          </a:xfrm>
          <a:prstGeom prst="line">
            <a:avLst/>
          </a:prstGeom>
          <a:ln w="25400">
            <a:solidFill>
              <a:srgbClr val="C91C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692400" y="6735985"/>
            <a:ext cx="1677864" cy="842963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Nom, structure mail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09924" y="8514333"/>
            <a:ext cx="2860340" cy="864815"/>
          </a:xfrm>
        </p:spPr>
        <p:txBody>
          <a:bodyPr>
            <a:normAutofit/>
          </a:bodyPr>
          <a:lstStyle>
            <a:lvl1pPr marL="0" indent="0">
              <a:buNone/>
              <a:defRPr sz="1000" b="1" i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Site internet 1</a:t>
            </a:r>
          </a:p>
          <a:p>
            <a:pPr lvl="0"/>
            <a:r>
              <a:rPr lang="fr-FR" dirty="0" smtClean="0"/>
              <a:t>Site internet 2</a:t>
            </a:r>
          </a:p>
          <a:p>
            <a:pPr lvl="0"/>
            <a:r>
              <a:rPr lang="fr-FR" dirty="0" err="1" smtClean="0"/>
              <a:t>Siteinternet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212679" y="2322363"/>
            <a:ext cx="2808312" cy="4341733"/>
          </a:xfrm>
          <a:prstGeom prst="rect">
            <a:avLst/>
          </a:prstGeom>
          <a:solidFill>
            <a:srgbClr val="FEF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4212679" y="6858868"/>
            <a:ext cx="280831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R:\DATA_PRIV\DATA_DEPHY\2013\02_PILOTAGE_PROJET\07_TRANSFERT_30000\07_Boite à outils\GT fiches valorisation\Trames fiches 30 000\Fiches pratiques remarquables\Horticulture\fiche remarquable horticulture\horticulture-R-20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95" y="6970364"/>
            <a:ext cx="1706562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texte 26"/>
          <p:cNvSpPr>
            <a:spLocks noGrp="1"/>
          </p:cNvSpPr>
          <p:nvPr>
            <p:ph type="body" sz="quarter" idx="17" hasCustomPrompt="1"/>
          </p:nvPr>
        </p:nvSpPr>
        <p:spPr>
          <a:xfrm>
            <a:off x="4284687" y="7723188"/>
            <a:ext cx="2664296" cy="1655762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 smtClean="0"/>
              <a:t>Cliquez ici pour écrire</a:t>
            </a:r>
            <a:endParaRPr lang="fr-FR" dirty="0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8" hasCustomPrompt="1"/>
          </p:nvPr>
        </p:nvSpPr>
        <p:spPr>
          <a:xfrm>
            <a:off x="4356695" y="3114452"/>
            <a:ext cx="2520280" cy="329786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fr-FR" sz="900" b="0" i="0" u="none" strike="noStrike" baseline="0" smtClean="0"/>
            </a:lvl1pPr>
          </a:lstStyle>
          <a:p>
            <a:r>
              <a:rPr lang="fr-FR" sz="900" b="0" i="0" u="none" strike="noStrike" baseline="0" dirty="0" smtClean="0">
                <a:latin typeface="Corbel"/>
              </a:rPr>
              <a:t>Améliorations envisagées de la pratique .</a:t>
            </a:r>
          </a:p>
          <a:p>
            <a:r>
              <a:rPr lang="it-IT" sz="900" b="0" i="0" u="none" strike="noStrike" baseline="0" dirty="0" smtClean="0">
                <a:latin typeface="Corbel"/>
              </a:rPr>
              <a:t>Testore diam quid quam vendipistio con pro</a:t>
            </a:r>
          </a:p>
          <a:p>
            <a:r>
              <a:rPr lang="fr-FR" sz="900" b="0" i="0" u="none" strike="noStrike" baseline="0" dirty="0" err="1" smtClean="0">
                <a:latin typeface="Corbel"/>
              </a:rPr>
              <a:t>totat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unt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laboribus</a:t>
            </a:r>
            <a:r>
              <a:rPr lang="fr-FR" sz="900" b="0" i="0" u="none" strike="noStrike" baseline="0" dirty="0" smtClean="0">
                <a:latin typeface="Corbel"/>
              </a:rPr>
              <a:t>. </a:t>
            </a:r>
            <a:r>
              <a:rPr lang="fr-FR" sz="900" b="0" i="0" u="none" strike="noStrike" baseline="0" dirty="0" err="1" smtClean="0">
                <a:latin typeface="Corbel"/>
              </a:rPr>
              <a:t>Apidici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aspicit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omniet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fr-FR" sz="900" b="0" i="0" u="none" strike="noStrike" baseline="0" dirty="0" err="1" smtClean="0">
                <a:latin typeface="Corbel"/>
              </a:rPr>
              <a:t>prorehenis</a:t>
            </a:r>
            <a:r>
              <a:rPr lang="fr-FR" sz="900" b="0" i="0" u="none" strike="noStrike" baseline="0" dirty="0" smtClean="0">
                <a:latin typeface="Corbel"/>
              </a:rPr>
              <a:t> quo </a:t>
            </a:r>
            <a:r>
              <a:rPr lang="fr-FR" sz="900" b="0" i="0" u="none" strike="noStrike" baseline="0" dirty="0" err="1" smtClean="0">
                <a:latin typeface="Corbel"/>
              </a:rPr>
              <a:t>omnis</a:t>
            </a:r>
            <a:r>
              <a:rPr lang="fr-FR" sz="900" b="0" i="0" u="none" strike="noStrike" baseline="0" dirty="0" smtClean="0">
                <a:latin typeface="Corbel"/>
              </a:rPr>
              <a:t> excepta </a:t>
            </a:r>
            <a:r>
              <a:rPr lang="fr-FR" sz="900" b="0" i="0" u="none" strike="noStrike" baseline="0" dirty="0" err="1" smtClean="0">
                <a:latin typeface="Corbel"/>
              </a:rPr>
              <a:t>spiciam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fr-FR" sz="900" b="0" i="0" u="none" strike="noStrike" baseline="0" dirty="0" err="1" smtClean="0">
                <a:latin typeface="Corbel"/>
              </a:rPr>
              <a:t>aliquibusda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doluptust</a:t>
            </a:r>
            <a:r>
              <a:rPr lang="fr-FR" sz="900" b="0" i="0" u="none" strike="noStrike" baseline="0" dirty="0" smtClean="0">
                <a:latin typeface="Corbel"/>
              </a:rPr>
              <a:t> es </a:t>
            </a:r>
            <a:r>
              <a:rPr lang="fr-FR" sz="900" b="0" i="0" u="none" strike="noStrike" baseline="0" dirty="0" err="1" smtClean="0">
                <a:latin typeface="Corbel"/>
              </a:rPr>
              <a:t>aut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verunt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veliqui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fr-FR" sz="900" b="0" i="0" u="none" strike="noStrike" baseline="0" dirty="0" err="1" smtClean="0">
                <a:latin typeface="Corbel"/>
              </a:rPr>
              <a:t>debitatur.Gias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dolor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abo</a:t>
            </a:r>
            <a:r>
              <a:rPr lang="fr-FR" sz="900" b="0" i="0" u="none" strike="noStrike" baseline="0" dirty="0" smtClean="0">
                <a:latin typeface="Corbel"/>
              </a:rPr>
              <a:t>.</a:t>
            </a:r>
          </a:p>
          <a:p>
            <a:r>
              <a:rPr lang="pt-BR" sz="900" b="0" i="0" u="none" strike="noStrike" baseline="0" dirty="0" smtClean="0">
                <a:latin typeface="Corbel"/>
              </a:rPr>
              <a:t>Itaecab orumquo te cor aut quiatiatemAsperia</a:t>
            </a:r>
          </a:p>
          <a:p>
            <a:r>
              <a:rPr lang="pt-BR" sz="900" b="0" i="0" u="none" strike="noStrike" baseline="0" dirty="0" smtClean="0">
                <a:latin typeface="Corbel"/>
              </a:rPr>
              <a:t>sam aborum explabo repedit eum es eius.</a:t>
            </a:r>
          </a:p>
          <a:p>
            <a:r>
              <a:rPr lang="fr-FR" sz="900" b="0" i="0" u="none" strike="noStrike" baseline="0" dirty="0" err="1" smtClean="0">
                <a:latin typeface="Corbel"/>
              </a:rPr>
              <a:t>Omnit</a:t>
            </a:r>
            <a:r>
              <a:rPr lang="fr-FR" sz="900" b="0" i="0" u="none" strike="noStrike" baseline="0" dirty="0" smtClean="0">
                <a:latin typeface="Corbel"/>
              </a:rPr>
              <a:t> qui </a:t>
            </a:r>
            <a:r>
              <a:rPr lang="fr-FR" sz="900" b="0" i="0" u="none" strike="noStrike" baseline="0" dirty="0" err="1" smtClean="0">
                <a:latin typeface="Corbel"/>
              </a:rPr>
              <a:t>nimus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ea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sitiassusae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voluptas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pt-BR" sz="900" b="0" i="0" u="none" strike="noStrike" baseline="0" dirty="0" smtClean="0">
                <a:latin typeface="Corbel"/>
              </a:rPr>
              <a:t>estibus perum si volupta natecto rporrum</a:t>
            </a:r>
          </a:p>
          <a:p>
            <a:r>
              <a:rPr lang="pt-BR" sz="900" b="0" i="0" u="none" strike="noStrike" baseline="0" dirty="0" smtClean="0">
                <a:latin typeface="Corbel"/>
              </a:rPr>
              <a:t>estibusda aligenducium explaccum inum quisin</a:t>
            </a:r>
          </a:p>
          <a:p>
            <a:r>
              <a:rPr lang="fr-FR" sz="900" b="0" i="0" u="none" strike="noStrike" baseline="0" dirty="0" err="1" smtClean="0">
                <a:latin typeface="Corbel"/>
              </a:rPr>
              <a:t>pra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atur</a:t>
            </a:r>
            <a:r>
              <a:rPr lang="fr-FR" sz="900" b="0" i="0" u="none" strike="noStrike" baseline="0" dirty="0" smtClean="0"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latin typeface="Corbel"/>
              </a:rPr>
              <a:t>simint</a:t>
            </a:r>
            <a:r>
              <a:rPr lang="fr-FR" sz="900" b="0" i="0" u="none" strike="noStrike" baseline="0" dirty="0" smtClean="0">
                <a:latin typeface="Corbel"/>
              </a:rPr>
              <a:t> qui </a:t>
            </a:r>
            <a:r>
              <a:rPr lang="fr-FR" sz="900" b="0" i="0" u="none" strike="noStrike" baseline="0" dirty="0" err="1" smtClean="0">
                <a:latin typeface="Corbel"/>
              </a:rPr>
              <a:t>aut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haria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volessunt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porae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fr-FR" sz="900" b="0" i="0" u="none" strike="noStrike" baseline="0" dirty="0" err="1" smtClean="0">
                <a:latin typeface="Corbel"/>
              </a:rPr>
              <a:t>consedit</a:t>
            </a:r>
            <a:r>
              <a:rPr lang="fr-FR" sz="900" b="0" i="0" u="none" strike="noStrike" baseline="0" dirty="0" smtClean="0"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latin typeface="Corbel"/>
              </a:rPr>
              <a:t>aut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dolor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reped</a:t>
            </a:r>
            <a:r>
              <a:rPr lang="fr-FR" sz="900" b="0" i="0" u="none" strike="noStrike" baseline="0" dirty="0" smtClean="0">
                <a:latin typeface="Corbel"/>
              </a:rPr>
              <a:t> et qui </a:t>
            </a:r>
            <a:r>
              <a:rPr lang="fr-FR" sz="900" b="0" i="0" u="none" strike="noStrike" baseline="0" dirty="0" err="1" smtClean="0">
                <a:latin typeface="Corbel"/>
              </a:rPr>
              <a:t>tecte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recae</a:t>
            </a:r>
            <a:r>
              <a:rPr lang="fr-FR" sz="900" b="0" i="0" u="none" strike="noStrike" baseline="0" dirty="0" smtClean="0">
                <a:latin typeface="Corbel"/>
              </a:rPr>
              <a:t>.</a:t>
            </a:r>
          </a:p>
          <a:p>
            <a:r>
              <a:rPr lang="fr-FR" sz="900" b="0" i="0" u="none" strike="noStrike" baseline="0" dirty="0" err="1" smtClean="0">
                <a:latin typeface="Corbel"/>
              </a:rPr>
              <a:t>Omnit</a:t>
            </a:r>
            <a:r>
              <a:rPr lang="fr-FR" sz="900" b="0" i="0" u="none" strike="noStrike" baseline="0" dirty="0" smtClean="0">
                <a:latin typeface="Corbel"/>
              </a:rPr>
              <a:t> qui </a:t>
            </a:r>
            <a:r>
              <a:rPr lang="fr-FR" sz="900" b="0" i="0" u="none" strike="noStrike" baseline="0" dirty="0" err="1" smtClean="0">
                <a:latin typeface="Corbel"/>
              </a:rPr>
              <a:t>nimus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ea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sitiassusae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voluptas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pt-BR" sz="900" b="0" i="0" u="none" strike="noStrike" baseline="0" dirty="0" smtClean="0">
                <a:latin typeface="Corbel"/>
              </a:rPr>
              <a:t>estibus perum si volupta natecto rporrum</a:t>
            </a:r>
          </a:p>
          <a:p>
            <a:r>
              <a:rPr lang="pt-BR" sz="900" b="0" i="0" u="none" strike="noStrike" baseline="0" dirty="0" smtClean="0">
                <a:latin typeface="Corbel"/>
              </a:rPr>
              <a:t>estibusda aligenducium explaccum inum quisin</a:t>
            </a:r>
          </a:p>
          <a:p>
            <a:r>
              <a:rPr lang="fr-FR" sz="900" b="0" i="0" u="none" strike="noStrike" baseline="0" dirty="0" err="1" smtClean="0">
                <a:latin typeface="Corbel"/>
              </a:rPr>
              <a:t>pra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atur</a:t>
            </a:r>
            <a:r>
              <a:rPr lang="fr-FR" sz="900" b="0" i="0" u="none" strike="noStrike" baseline="0" dirty="0" smtClean="0"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latin typeface="Corbel"/>
              </a:rPr>
              <a:t>simint</a:t>
            </a:r>
            <a:r>
              <a:rPr lang="fr-FR" sz="900" b="0" i="0" u="none" strike="noStrike" baseline="0" dirty="0" smtClean="0">
                <a:latin typeface="Corbel"/>
              </a:rPr>
              <a:t> qui </a:t>
            </a:r>
            <a:r>
              <a:rPr lang="fr-FR" sz="900" b="0" i="0" u="none" strike="noStrike" baseline="0" dirty="0" err="1" smtClean="0">
                <a:latin typeface="Corbel"/>
              </a:rPr>
              <a:t>aut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haria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volessunt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porae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fr-FR" sz="900" b="0" i="0" u="none" strike="noStrike" baseline="0" dirty="0" err="1" smtClean="0">
                <a:latin typeface="Corbel"/>
              </a:rPr>
              <a:t>consedit</a:t>
            </a:r>
            <a:r>
              <a:rPr lang="fr-FR" sz="900" b="0" i="0" u="none" strike="noStrike" baseline="0" dirty="0" smtClean="0"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latin typeface="Corbel"/>
              </a:rPr>
              <a:t>aut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dolor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reped</a:t>
            </a:r>
            <a:r>
              <a:rPr lang="fr-FR" sz="900" b="0" i="0" u="none" strike="noStrike" baseline="0" dirty="0" smtClean="0">
                <a:latin typeface="Corbel"/>
              </a:rPr>
              <a:t> et qui </a:t>
            </a:r>
            <a:r>
              <a:rPr lang="fr-FR" sz="900" b="0" i="0" u="none" strike="noStrike" baseline="0" dirty="0" err="1" smtClean="0">
                <a:latin typeface="Corbel"/>
              </a:rPr>
              <a:t>tecte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recae</a:t>
            </a:r>
            <a:r>
              <a:rPr lang="fr-FR" sz="900" b="0" i="0" u="none" strike="noStrike" baseline="0" dirty="0" smtClean="0">
                <a:latin typeface="Corbel"/>
              </a:rPr>
              <a:t>.</a:t>
            </a:r>
            <a:endParaRPr lang="fr-FR" dirty="0"/>
          </a:p>
        </p:txBody>
      </p:sp>
      <p:sp>
        <p:nvSpPr>
          <p:cNvPr id="35" name="Espace réservé du texte 16"/>
          <p:cNvSpPr>
            <a:spLocks noGrp="1"/>
          </p:cNvSpPr>
          <p:nvPr>
            <p:ph type="body" sz="quarter" idx="19" hasCustomPrompt="1"/>
          </p:nvPr>
        </p:nvSpPr>
        <p:spPr>
          <a:xfrm>
            <a:off x="6013450" y="10315575"/>
            <a:ext cx="1366838" cy="280988"/>
          </a:xfrm>
        </p:spPr>
        <p:txBody>
          <a:bodyPr>
            <a:normAutofit/>
          </a:bodyPr>
          <a:lstStyle>
            <a:lvl1pPr marL="0" indent="0" algn="r">
              <a:buNone/>
              <a:defRPr sz="1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pic>
        <p:nvPicPr>
          <p:cNvPr id="22" name="Picture 2" descr="R:\DATA_PRIV\DATA_DEPHY\2013\02_PILOTAGE_PROJET\07_TRANSFERT_30000\07_Boite à outils\GT fiches valorisation\Trames fiches 30 000\Fiches pratiques remarquables\Horticulture\fiche remarquable horticulture\horticulture-R_0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0" y="0"/>
            <a:ext cx="7562851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284687" y="954213"/>
            <a:ext cx="2808907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 baseline="0">
                <a:solidFill>
                  <a:srgbClr val="C91C2C"/>
                </a:solidFill>
                <a:latin typeface="Corbel bold" panose="020B0703020204020204" pitchFamily="34" charset="0"/>
              </a:defRPr>
            </a:lvl1pPr>
          </a:lstStyle>
          <a:p>
            <a:pPr lvl="0"/>
            <a:r>
              <a:rPr lang="fr-FR" dirty="0" smtClean="0"/>
              <a:t>Thématique fiche</a:t>
            </a:r>
            <a:endParaRPr lang="fr-FR" dirty="0"/>
          </a:p>
        </p:txBody>
      </p:sp>
      <p:pic>
        <p:nvPicPr>
          <p:cNvPr id="2053" name="Picture 5" descr="R:\DATA_PRIV\DATA_DEPHY\2013\02_PILOTAGE_PROJET\07_TRANSFERT_30000\07_Boite à outils\GT fiches valorisation\Trames fiches 30 000\Fiches pratiques remarquables\Horticulture\fiche remarquable horticulture\Améliorations_horti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95" y="2429238"/>
            <a:ext cx="2163763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28/09/2020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rédacteur liste les éléments de contexte ou rédige un paragraphe qui permettent de</a:t>
            </a:r>
          </a:p>
          <a:p>
            <a:r>
              <a:rPr lang="fr-FR" dirty="0" smtClean="0"/>
              <a:t>comprendre le choix de la pratique par les agriculteurs du groupe.</a:t>
            </a:r>
          </a:p>
          <a:p>
            <a:r>
              <a:rPr lang="fr-FR" dirty="0" smtClean="0"/>
              <a:t>(nb agris, département, SAU Totale, espèces, variétés, circuit commercial, autres ateliers, main</a:t>
            </a:r>
          </a:p>
          <a:p>
            <a:r>
              <a:rPr lang="fr-FR" dirty="0" smtClean="0"/>
              <a:t>d’</a:t>
            </a:r>
            <a:r>
              <a:rPr lang="fr-FR" dirty="0" err="1" smtClean="0"/>
              <a:t>oeuvre</a:t>
            </a:r>
            <a:r>
              <a:rPr lang="fr-FR" dirty="0" smtClean="0"/>
              <a:t>, certification/label, objectif de rendement, autres </a:t>
            </a:r>
            <a:r>
              <a:rPr lang="fr-FR" dirty="0" err="1" smtClean="0"/>
              <a:t>élements</a:t>
            </a:r>
            <a:r>
              <a:rPr lang="fr-FR" dirty="0" smtClean="0"/>
              <a:t> de contexte, éléments</a:t>
            </a:r>
          </a:p>
          <a:p>
            <a:r>
              <a:rPr lang="fr-FR" dirty="0" smtClean="0"/>
              <a:t>déterminant du système, point clé/problématique).</a:t>
            </a:r>
          </a:p>
          <a:p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 smtClean="0"/>
              <a:t>Châtelais</a:t>
            </a:r>
            <a:r>
              <a:rPr lang="fr-FR" dirty="0" smtClean="0"/>
              <a:t>, Maine et Loire (49)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consectetuer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diam </a:t>
            </a:r>
            <a:r>
              <a:rPr lang="fr-FR" dirty="0" err="1" smtClean="0"/>
              <a:t>nonummy</a:t>
            </a:r>
            <a:r>
              <a:rPr lang="fr-FR" dirty="0" smtClean="0"/>
              <a:t> </a:t>
            </a:r>
            <a:r>
              <a:rPr lang="fr-FR" dirty="0" err="1" smtClean="0"/>
              <a:t>nibh</a:t>
            </a:r>
            <a:endParaRPr lang="fr-FR" dirty="0" smtClean="0"/>
          </a:p>
          <a:p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tincidunt</a:t>
            </a:r>
            <a:r>
              <a:rPr lang="fr-FR" dirty="0" smtClean="0"/>
              <a:t> ut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aliquam</a:t>
            </a:r>
            <a:r>
              <a:rPr lang="fr-FR" dirty="0" smtClean="0"/>
              <a:t> erat</a:t>
            </a:r>
          </a:p>
          <a:p>
            <a:r>
              <a:rPr lang="fr-FR" dirty="0" err="1" smtClean="0"/>
              <a:t>volutpat</a:t>
            </a:r>
            <a:r>
              <a:rPr lang="fr-FR" dirty="0" smtClean="0"/>
              <a:t>. Ut </a:t>
            </a:r>
            <a:r>
              <a:rPr lang="fr-FR" dirty="0" err="1" smtClean="0"/>
              <a:t>wisi</a:t>
            </a:r>
            <a:r>
              <a:rPr lang="fr-FR" dirty="0" smtClean="0"/>
              <a:t>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</a:t>
            </a:r>
            <a:endParaRPr lang="fr-FR" dirty="0" smtClean="0"/>
          </a:p>
          <a:p>
            <a:r>
              <a:rPr lang="fr-FR" dirty="0" err="1" smtClean="0"/>
              <a:t>tation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</a:t>
            </a:r>
            <a:r>
              <a:rPr lang="fr-FR" dirty="0" err="1" smtClean="0"/>
              <a:t>suscipit</a:t>
            </a:r>
            <a:r>
              <a:rPr lang="fr-FR" dirty="0" smtClean="0"/>
              <a:t> </a:t>
            </a:r>
            <a:r>
              <a:rPr lang="fr-FR" dirty="0" err="1" smtClean="0"/>
              <a:t>lobortis</a:t>
            </a:r>
            <a:r>
              <a:rPr lang="fr-FR" dirty="0" smtClean="0"/>
              <a:t> </a:t>
            </a:r>
            <a:r>
              <a:rPr lang="fr-FR" dirty="0" err="1" smtClean="0"/>
              <a:t>nisl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endParaRPr lang="fr-FR" dirty="0" smtClean="0"/>
          </a:p>
          <a:p>
            <a:r>
              <a:rPr lang="pt-BR" dirty="0" smtClean="0"/>
              <a:t>commodo consequat. Duis autem vel eum iriure dolor in</a:t>
            </a:r>
          </a:p>
          <a:p>
            <a:r>
              <a:rPr lang="fr-FR" dirty="0" err="1" smtClean="0"/>
              <a:t>hendrerit</a:t>
            </a:r>
            <a:r>
              <a:rPr lang="fr-FR" dirty="0" smtClean="0"/>
              <a:t> in </a:t>
            </a:r>
            <a:r>
              <a:rPr lang="fr-FR" dirty="0" err="1" smtClean="0"/>
              <a:t>vulputate</a:t>
            </a:r>
            <a:r>
              <a:rPr lang="fr-FR" dirty="0" smtClean="0"/>
              <a:t> </a:t>
            </a:r>
            <a:r>
              <a:rPr lang="fr-FR" dirty="0" err="1" smtClean="0"/>
              <a:t>velit</a:t>
            </a:r>
            <a:r>
              <a:rPr lang="fr-FR" dirty="0" smtClean="0"/>
              <a:t> esse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, </a:t>
            </a:r>
            <a:r>
              <a:rPr lang="fr-FR" dirty="0" err="1" smtClean="0"/>
              <a:t>vel</a:t>
            </a:r>
            <a:endParaRPr lang="fr-FR" dirty="0" smtClean="0"/>
          </a:p>
          <a:p>
            <a:r>
              <a:rPr lang="fr-FR" dirty="0" err="1" smtClean="0"/>
              <a:t>illum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eu </a:t>
            </a:r>
            <a:r>
              <a:rPr lang="fr-FR" dirty="0" err="1" smtClean="0"/>
              <a:t>feugiat</a:t>
            </a:r>
            <a:r>
              <a:rPr lang="fr-FR" dirty="0" smtClean="0"/>
              <a:t> </a:t>
            </a:r>
            <a:r>
              <a:rPr lang="fr-FR" dirty="0" err="1" smtClean="0"/>
              <a:t>nulla</a:t>
            </a:r>
            <a:r>
              <a:rPr lang="fr-FR" dirty="0" smtClean="0"/>
              <a:t> </a:t>
            </a:r>
            <a:r>
              <a:rPr lang="fr-FR" dirty="0" err="1" smtClean="0"/>
              <a:t>facilisis</a:t>
            </a:r>
            <a:r>
              <a:rPr lang="fr-FR" dirty="0" smtClean="0"/>
              <a:t> at </a:t>
            </a:r>
            <a:r>
              <a:rPr lang="fr-FR" dirty="0" err="1" smtClean="0"/>
              <a:t>vero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et </a:t>
            </a:r>
            <a:r>
              <a:rPr lang="fr-FR" dirty="0" err="1" smtClean="0"/>
              <a:t>accumsan</a:t>
            </a:r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 err="1" smtClean="0"/>
              <a:t>iusto</a:t>
            </a:r>
            <a:r>
              <a:rPr lang="fr-FR" dirty="0" smtClean="0"/>
              <a:t> </a:t>
            </a:r>
            <a:r>
              <a:rPr lang="fr-FR" dirty="0" err="1" smtClean="0"/>
              <a:t>odio</a:t>
            </a:r>
            <a:r>
              <a:rPr lang="fr-FR" dirty="0" smtClean="0"/>
              <a:t> </a:t>
            </a:r>
            <a:r>
              <a:rPr lang="fr-FR" dirty="0" err="1" smtClean="0"/>
              <a:t>dignissim</a:t>
            </a:r>
            <a:r>
              <a:rPr lang="fr-FR" dirty="0" smtClean="0"/>
              <a:t> qui </a:t>
            </a:r>
            <a:r>
              <a:rPr lang="fr-FR" dirty="0" err="1" smtClean="0"/>
              <a:t>blandit</a:t>
            </a:r>
            <a:r>
              <a:rPr lang="fr-FR" dirty="0" smtClean="0"/>
              <a:t> </a:t>
            </a:r>
            <a:r>
              <a:rPr lang="fr-FR" dirty="0" err="1" smtClean="0"/>
              <a:t>praesent</a:t>
            </a:r>
            <a:r>
              <a:rPr lang="fr-FR" dirty="0" smtClean="0"/>
              <a:t> </a:t>
            </a:r>
            <a:r>
              <a:rPr lang="fr-FR" dirty="0" err="1" smtClean="0"/>
              <a:t>luptatum</a:t>
            </a:r>
            <a:endParaRPr lang="fr-FR" dirty="0" smtClean="0"/>
          </a:p>
          <a:p>
            <a:r>
              <a:rPr lang="fr-FR" dirty="0" err="1" smtClean="0"/>
              <a:t>zzril</a:t>
            </a:r>
            <a:r>
              <a:rPr lang="fr-FR" dirty="0" smtClean="0"/>
              <a:t> </a:t>
            </a:r>
            <a:r>
              <a:rPr lang="fr-FR" dirty="0" err="1" smtClean="0"/>
              <a:t>delenit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duis </a:t>
            </a:r>
            <a:r>
              <a:rPr lang="fr-FR" dirty="0" err="1" smtClean="0"/>
              <a:t>dolore</a:t>
            </a:r>
            <a:r>
              <a:rPr lang="fr-FR" dirty="0" smtClean="0"/>
              <a:t> te </a:t>
            </a:r>
            <a:r>
              <a:rPr lang="fr-FR" dirty="0" err="1" smtClean="0"/>
              <a:t>feugait</a:t>
            </a:r>
            <a:r>
              <a:rPr lang="fr-FR" dirty="0" smtClean="0"/>
              <a:t> </a:t>
            </a:r>
            <a:r>
              <a:rPr lang="fr-FR" dirty="0" err="1" smtClean="0"/>
              <a:t>nulla</a:t>
            </a:r>
            <a:r>
              <a:rPr lang="fr-FR" dirty="0" smtClean="0"/>
              <a:t> </a:t>
            </a:r>
            <a:r>
              <a:rPr lang="fr-FR" dirty="0" err="1" smtClean="0"/>
              <a:t>facilisi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cons </a:t>
            </a:r>
            <a:r>
              <a:rPr lang="fr-FR" dirty="0" err="1" smtClean="0"/>
              <a:t>ectetuer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sed</a:t>
            </a:r>
            <a:r>
              <a:rPr lang="fr-FR" dirty="0" smtClean="0"/>
              <a:t> diam </a:t>
            </a:r>
            <a:r>
              <a:rPr lang="fr-FR" dirty="0" err="1" smtClean="0"/>
              <a:t>nonummy</a:t>
            </a:r>
            <a:r>
              <a:rPr lang="fr-FR" dirty="0" smtClean="0"/>
              <a:t> </a:t>
            </a:r>
            <a:r>
              <a:rPr lang="fr-FR" dirty="0" err="1" smtClean="0"/>
              <a:t>nibh</a:t>
            </a:r>
            <a:r>
              <a:rPr lang="fr-FR" dirty="0" smtClean="0"/>
              <a:t>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tincidunt</a:t>
            </a:r>
            <a:r>
              <a:rPr lang="fr-FR" dirty="0" smtClean="0"/>
              <a:t> ut </a:t>
            </a:r>
            <a:r>
              <a:rPr lang="fr-FR" dirty="0" err="1" smtClean="0"/>
              <a:t>laoreet</a:t>
            </a:r>
            <a:endParaRPr lang="fr-FR" dirty="0" smtClean="0"/>
          </a:p>
          <a:p>
            <a:r>
              <a:rPr lang="it-IT" dirty="0" smtClean="0"/>
              <a:t>dolore magna aliquam erat volutpat.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" name="Picture 4" descr="R:\DATA_PRIV\DATA_DEPHY\2013\02_PILOTAGE_PROJET\07_TRANSFERT_30000\07_Boite à outils\GT fiches valorisation\Trames fiches 30 000\Fiches pratiques remarquables\Viticulture\fiche remarquable Viticulture\viticulture-R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3" y="4338588"/>
            <a:ext cx="146050" cy="1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915908" y="5994772"/>
            <a:ext cx="296106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i="1" dirty="0">
                <a:solidFill>
                  <a:srgbClr val="8A2B87"/>
                </a:solidFill>
                <a:latin typeface="Corbel" panose="020B0503020204020204" pitchFamily="34" charset="0"/>
              </a:rPr>
              <a:t>Objectifs</a:t>
            </a:r>
          </a:p>
          <a:p>
            <a:r>
              <a:rPr lang="fr-FR" sz="900" dirty="0">
                <a:latin typeface="Corbel" panose="020B0503020204020204" pitchFamily="34" charset="0"/>
              </a:rPr>
              <a:t>eu </a:t>
            </a:r>
            <a:r>
              <a:rPr lang="fr-FR" sz="900" dirty="0" err="1">
                <a:latin typeface="Corbel" panose="020B0503020204020204" pitchFamily="34" charset="0"/>
              </a:rPr>
              <a:t>feugiat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nulla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facilisis</a:t>
            </a:r>
            <a:r>
              <a:rPr lang="fr-FR" sz="900" dirty="0">
                <a:latin typeface="Corbel" panose="020B0503020204020204" pitchFamily="34" charset="0"/>
              </a:rPr>
              <a:t> at </a:t>
            </a:r>
            <a:r>
              <a:rPr lang="fr-FR" sz="900" dirty="0" err="1">
                <a:latin typeface="Corbel" panose="020B0503020204020204" pitchFamily="34" charset="0"/>
              </a:rPr>
              <a:t>vero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eros</a:t>
            </a:r>
            <a:r>
              <a:rPr lang="fr-FR" sz="900" dirty="0">
                <a:latin typeface="Corbel" panose="020B0503020204020204" pitchFamily="34" charset="0"/>
              </a:rPr>
              <a:t> et </a:t>
            </a:r>
            <a:r>
              <a:rPr lang="fr-FR" sz="900" dirty="0" err="1">
                <a:latin typeface="Corbel" panose="020B0503020204020204" pitchFamily="34" charset="0"/>
              </a:rPr>
              <a:t>accumsan</a:t>
            </a:r>
            <a:r>
              <a:rPr lang="fr-FR" sz="900" dirty="0">
                <a:latin typeface="Corbel" panose="020B0503020204020204" pitchFamily="34" charset="0"/>
              </a:rPr>
              <a:t> et </a:t>
            </a:r>
            <a:r>
              <a:rPr lang="fr-FR" sz="900" dirty="0" err="1">
                <a:latin typeface="Corbel" panose="020B0503020204020204" pitchFamily="34" charset="0"/>
              </a:rPr>
              <a:t>iusto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fr-FR" sz="900" dirty="0" err="1">
                <a:latin typeface="Corbel" panose="020B0503020204020204" pitchFamily="34" charset="0"/>
              </a:rPr>
              <a:t>odio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dignissim</a:t>
            </a:r>
            <a:r>
              <a:rPr lang="fr-FR" sz="900" dirty="0">
                <a:latin typeface="Corbel" panose="020B0503020204020204" pitchFamily="34" charset="0"/>
              </a:rPr>
              <a:t> qui </a:t>
            </a:r>
            <a:r>
              <a:rPr lang="fr-FR" sz="900" dirty="0" err="1">
                <a:latin typeface="Corbel" panose="020B0503020204020204" pitchFamily="34" charset="0"/>
              </a:rPr>
              <a:t>blandit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praesent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luptatum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zzril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delenit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fr-FR" sz="900" dirty="0" err="1">
                <a:latin typeface="Corbel" panose="020B0503020204020204" pitchFamily="34" charset="0"/>
              </a:rPr>
              <a:t>augue</a:t>
            </a:r>
            <a:r>
              <a:rPr lang="fr-FR" sz="900" dirty="0">
                <a:latin typeface="Corbel" panose="020B0503020204020204" pitchFamily="34" charset="0"/>
              </a:rPr>
              <a:t> duis </a:t>
            </a:r>
            <a:r>
              <a:rPr lang="fr-FR" sz="900" dirty="0" err="1">
                <a:latin typeface="Corbel" panose="020B0503020204020204" pitchFamily="34" charset="0"/>
              </a:rPr>
              <a:t>dolore</a:t>
            </a:r>
            <a:r>
              <a:rPr lang="fr-FR" sz="900" dirty="0">
                <a:latin typeface="Corbel" panose="020B0503020204020204" pitchFamily="34" charset="0"/>
              </a:rPr>
              <a:t> te </a:t>
            </a:r>
            <a:r>
              <a:rPr lang="fr-FR" sz="900" dirty="0" err="1">
                <a:latin typeface="Corbel" panose="020B0503020204020204" pitchFamily="34" charset="0"/>
              </a:rPr>
              <a:t>feugait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nulla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facilisi</a:t>
            </a:r>
            <a:r>
              <a:rPr lang="fr-FR" sz="900" dirty="0">
                <a:latin typeface="Corbel" panose="020B0503020204020204" pitchFamily="34" charset="0"/>
              </a:rPr>
              <a:t>.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Lorem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ipsum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dolor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sit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amet</a:t>
            </a:r>
            <a:r>
              <a:rPr lang="fr-FR" sz="900" dirty="0">
                <a:latin typeface="Corbel" panose="020B0503020204020204" pitchFamily="34" charset="0"/>
              </a:rPr>
              <a:t>, cons </a:t>
            </a:r>
            <a:r>
              <a:rPr lang="fr-FR" sz="900" dirty="0" err="1">
                <a:latin typeface="Corbel" panose="020B0503020204020204" pitchFamily="34" charset="0"/>
              </a:rPr>
              <a:t>ectetuer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adipiscing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elit</a:t>
            </a:r>
            <a:r>
              <a:rPr lang="fr-FR" sz="900" dirty="0">
                <a:latin typeface="Corbel" panose="020B0503020204020204" pitchFamily="34" charset="0"/>
              </a:rPr>
              <a:t>,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sed</a:t>
            </a:r>
            <a:r>
              <a:rPr lang="fr-FR" sz="900" dirty="0">
                <a:latin typeface="Corbel" panose="020B0503020204020204" pitchFamily="34" charset="0"/>
              </a:rPr>
              <a:t> diam </a:t>
            </a:r>
            <a:r>
              <a:rPr lang="fr-FR" sz="900" dirty="0" err="1">
                <a:latin typeface="Corbel" panose="020B0503020204020204" pitchFamily="34" charset="0"/>
              </a:rPr>
              <a:t>nonummy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nibh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euismod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tincidunt</a:t>
            </a:r>
            <a:r>
              <a:rPr lang="fr-FR" sz="900" dirty="0">
                <a:latin typeface="Corbel" panose="020B0503020204020204" pitchFamily="34" charset="0"/>
              </a:rPr>
              <a:t> ut </a:t>
            </a:r>
            <a:r>
              <a:rPr lang="fr-FR" sz="900" dirty="0" err="1">
                <a:latin typeface="Corbel" panose="020B0503020204020204" pitchFamily="34" charset="0"/>
              </a:rPr>
              <a:t>laoreet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it-IT" sz="900" dirty="0">
                <a:latin typeface="Corbel" panose="020B0503020204020204" pitchFamily="34" charset="0"/>
              </a:rPr>
              <a:t>dolore magna aliquam erat volutpat</a:t>
            </a:r>
            <a:r>
              <a:rPr lang="it-IT" sz="900" dirty="0" smtClean="0">
                <a:latin typeface="Corbel" panose="020B0503020204020204" pitchFamily="34" charset="0"/>
              </a:rPr>
              <a:t>.</a:t>
            </a:r>
          </a:p>
          <a:p>
            <a:endParaRPr lang="it-IT" sz="900" dirty="0">
              <a:latin typeface="Corbel" panose="020B0503020204020204" pitchFamily="34" charset="0"/>
            </a:endParaRPr>
          </a:p>
          <a:p>
            <a:r>
              <a:rPr lang="fr-FR" sz="1000" b="1" i="1" dirty="0">
                <a:solidFill>
                  <a:srgbClr val="8A2B87"/>
                </a:solidFill>
                <a:latin typeface="Corbel" panose="020B0503020204020204" pitchFamily="34" charset="0"/>
              </a:rPr>
              <a:t>Description</a:t>
            </a:r>
          </a:p>
          <a:p>
            <a:r>
              <a:rPr lang="fr-FR" sz="900" dirty="0">
                <a:latin typeface="Corbel" panose="020B0503020204020204" pitchFamily="34" charset="0"/>
              </a:rPr>
              <a:t>eu </a:t>
            </a:r>
            <a:r>
              <a:rPr lang="fr-FR" sz="900" dirty="0" err="1">
                <a:latin typeface="Corbel" panose="020B0503020204020204" pitchFamily="34" charset="0"/>
              </a:rPr>
              <a:t>feugiat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nulla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facilisis</a:t>
            </a:r>
            <a:r>
              <a:rPr lang="fr-FR" sz="900" dirty="0">
                <a:latin typeface="Corbel" panose="020B0503020204020204" pitchFamily="34" charset="0"/>
              </a:rPr>
              <a:t> at </a:t>
            </a:r>
            <a:r>
              <a:rPr lang="fr-FR" sz="900" dirty="0" err="1">
                <a:latin typeface="Corbel" panose="020B0503020204020204" pitchFamily="34" charset="0"/>
              </a:rPr>
              <a:t>vero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eros</a:t>
            </a:r>
            <a:r>
              <a:rPr lang="fr-FR" sz="900" dirty="0">
                <a:latin typeface="Corbel" panose="020B0503020204020204" pitchFamily="34" charset="0"/>
              </a:rPr>
              <a:t> et </a:t>
            </a:r>
            <a:r>
              <a:rPr lang="fr-FR" sz="900" dirty="0" err="1">
                <a:latin typeface="Corbel" panose="020B0503020204020204" pitchFamily="34" charset="0"/>
              </a:rPr>
              <a:t>accumsan</a:t>
            </a:r>
            <a:r>
              <a:rPr lang="fr-FR" sz="900" dirty="0">
                <a:latin typeface="Corbel" panose="020B0503020204020204" pitchFamily="34" charset="0"/>
              </a:rPr>
              <a:t> et </a:t>
            </a:r>
            <a:r>
              <a:rPr lang="fr-FR" sz="900" dirty="0" err="1">
                <a:latin typeface="Corbel" panose="020B0503020204020204" pitchFamily="34" charset="0"/>
              </a:rPr>
              <a:t>iusto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fr-FR" sz="900" dirty="0" err="1">
                <a:latin typeface="Corbel" panose="020B0503020204020204" pitchFamily="34" charset="0"/>
              </a:rPr>
              <a:t>odio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dignissim</a:t>
            </a:r>
            <a:r>
              <a:rPr lang="fr-FR" sz="900" dirty="0">
                <a:latin typeface="Corbel" panose="020B0503020204020204" pitchFamily="34" charset="0"/>
              </a:rPr>
              <a:t> qui </a:t>
            </a:r>
            <a:r>
              <a:rPr lang="fr-FR" sz="900" dirty="0" err="1">
                <a:latin typeface="Corbel" panose="020B0503020204020204" pitchFamily="34" charset="0"/>
              </a:rPr>
              <a:t>blandit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praesent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luptatum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zzril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delenit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fr-FR" sz="900" dirty="0" err="1">
                <a:latin typeface="Corbel" panose="020B0503020204020204" pitchFamily="34" charset="0"/>
              </a:rPr>
              <a:t>augue</a:t>
            </a:r>
            <a:r>
              <a:rPr lang="fr-FR" sz="900" dirty="0">
                <a:latin typeface="Corbel" panose="020B0503020204020204" pitchFamily="34" charset="0"/>
              </a:rPr>
              <a:t> duis </a:t>
            </a:r>
            <a:r>
              <a:rPr lang="fr-FR" sz="900" dirty="0" err="1">
                <a:latin typeface="Corbel" panose="020B0503020204020204" pitchFamily="34" charset="0"/>
              </a:rPr>
              <a:t>dolore</a:t>
            </a:r>
            <a:r>
              <a:rPr lang="fr-FR" sz="900" dirty="0">
                <a:latin typeface="Corbel" panose="020B0503020204020204" pitchFamily="34" charset="0"/>
              </a:rPr>
              <a:t> te </a:t>
            </a:r>
            <a:r>
              <a:rPr lang="fr-FR" sz="900" dirty="0" err="1">
                <a:latin typeface="Corbel" panose="020B0503020204020204" pitchFamily="34" charset="0"/>
              </a:rPr>
              <a:t>feugait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nulla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facilisi</a:t>
            </a:r>
            <a:r>
              <a:rPr lang="fr-FR" sz="900" dirty="0">
                <a:latin typeface="Corbel" panose="020B0503020204020204" pitchFamily="34" charset="0"/>
              </a:rPr>
              <a:t>.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Lorem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ipsum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dolor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sit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amet</a:t>
            </a:r>
            <a:r>
              <a:rPr lang="fr-FR" sz="900" dirty="0">
                <a:latin typeface="Corbel" panose="020B0503020204020204" pitchFamily="34" charset="0"/>
              </a:rPr>
              <a:t>, cons </a:t>
            </a:r>
            <a:r>
              <a:rPr lang="fr-FR" sz="900" dirty="0" err="1">
                <a:latin typeface="Corbel" panose="020B0503020204020204" pitchFamily="34" charset="0"/>
              </a:rPr>
              <a:t>ectetuer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adipiscing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elit</a:t>
            </a:r>
            <a:r>
              <a:rPr lang="fr-FR" sz="900" dirty="0">
                <a:latin typeface="Corbel" panose="020B0503020204020204" pitchFamily="34" charset="0"/>
              </a:rPr>
              <a:t>,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sed</a:t>
            </a:r>
            <a:r>
              <a:rPr lang="fr-FR" sz="900" dirty="0">
                <a:latin typeface="Corbel" panose="020B0503020204020204" pitchFamily="34" charset="0"/>
              </a:rPr>
              <a:t> diam </a:t>
            </a:r>
            <a:r>
              <a:rPr lang="fr-FR" sz="900" dirty="0" err="1">
                <a:latin typeface="Corbel" panose="020B0503020204020204" pitchFamily="34" charset="0"/>
              </a:rPr>
              <a:t>nonummy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nibh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euismod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tincidunt</a:t>
            </a:r>
            <a:r>
              <a:rPr lang="fr-FR" sz="900" dirty="0">
                <a:latin typeface="Corbel" panose="020B0503020204020204" pitchFamily="34" charset="0"/>
              </a:rPr>
              <a:t> ut </a:t>
            </a:r>
            <a:r>
              <a:rPr lang="fr-FR" sz="900" dirty="0" err="1">
                <a:latin typeface="Corbel" panose="020B0503020204020204" pitchFamily="34" charset="0"/>
              </a:rPr>
              <a:t>laoreet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it-IT" sz="900" dirty="0">
                <a:latin typeface="Corbel" panose="020B0503020204020204" pitchFamily="34" charset="0"/>
              </a:rPr>
              <a:t>dolore magna aliquam erat volutpat</a:t>
            </a:r>
            <a:r>
              <a:rPr lang="it-IT" sz="900" dirty="0" smtClean="0">
                <a:latin typeface="Corbel" panose="020B0503020204020204" pitchFamily="34" charset="0"/>
              </a:rPr>
              <a:t>.</a:t>
            </a:r>
          </a:p>
          <a:p>
            <a:endParaRPr lang="it-IT" sz="900" dirty="0">
              <a:latin typeface="Corbel" panose="020B0503020204020204" pitchFamily="34" charset="0"/>
            </a:endParaRPr>
          </a:p>
          <a:p>
            <a:r>
              <a:rPr lang="fr-FR" sz="1000" b="1" i="1" dirty="0">
                <a:solidFill>
                  <a:srgbClr val="8A2B87"/>
                </a:solidFill>
                <a:latin typeface="Corbel" panose="020B0503020204020204" pitchFamily="34" charset="0"/>
              </a:rPr>
              <a:t>Les variantes intéressantes dans le groupe</a:t>
            </a:r>
          </a:p>
          <a:p>
            <a:r>
              <a:rPr lang="fr-FR" sz="900" dirty="0">
                <a:latin typeface="Corbel" panose="020B0503020204020204" pitchFamily="34" charset="0"/>
              </a:rPr>
              <a:t>Duis </a:t>
            </a:r>
            <a:r>
              <a:rPr lang="fr-FR" sz="900" dirty="0" err="1">
                <a:latin typeface="Corbel" panose="020B0503020204020204" pitchFamily="34" charset="0"/>
              </a:rPr>
              <a:t>autem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vel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iriure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dolor</a:t>
            </a:r>
            <a:r>
              <a:rPr lang="fr-FR" sz="900" dirty="0">
                <a:latin typeface="Corbel" panose="020B0503020204020204" pitchFamily="34" charset="0"/>
              </a:rPr>
              <a:t> in </a:t>
            </a:r>
            <a:r>
              <a:rPr lang="fr-FR" sz="900" dirty="0" err="1">
                <a:latin typeface="Corbel" panose="020B0503020204020204" pitchFamily="34" charset="0"/>
              </a:rPr>
              <a:t>hendrerit</a:t>
            </a:r>
            <a:r>
              <a:rPr lang="fr-FR" sz="900" dirty="0">
                <a:latin typeface="Corbel" panose="020B0503020204020204" pitchFamily="34" charset="0"/>
              </a:rPr>
              <a:t> in </a:t>
            </a:r>
            <a:r>
              <a:rPr lang="fr-FR" sz="900" dirty="0" err="1">
                <a:latin typeface="Corbel" panose="020B0503020204020204" pitchFamily="34" charset="0"/>
              </a:rPr>
              <a:t>vulputate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fr-FR" sz="900" dirty="0" err="1">
                <a:latin typeface="Corbel" panose="020B0503020204020204" pitchFamily="34" charset="0"/>
              </a:rPr>
              <a:t>velit</a:t>
            </a:r>
            <a:r>
              <a:rPr lang="fr-FR" sz="900" dirty="0">
                <a:latin typeface="Corbel" panose="020B0503020204020204" pitchFamily="34" charset="0"/>
              </a:rPr>
              <a:t> esse </a:t>
            </a:r>
            <a:r>
              <a:rPr lang="fr-FR" sz="900" dirty="0" err="1">
                <a:latin typeface="Corbel" panose="020B0503020204020204" pitchFamily="34" charset="0"/>
              </a:rPr>
              <a:t>molestie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consequat</a:t>
            </a:r>
            <a:r>
              <a:rPr lang="fr-FR" sz="900" dirty="0">
                <a:latin typeface="Corbel" panose="020B0503020204020204" pitchFamily="34" charset="0"/>
              </a:rPr>
              <a:t>, </a:t>
            </a:r>
            <a:r>
              <a:rPr lang="fr-FR" sz="900" dirty="0" err="1">
                <a:latin typeface="Corbel" panose="020B0503020204020204" pitchFamily="34" charset="0"/>
              </a:rPr>
              <a:t>vel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illum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dolore</a:t>
            </a:r>
            <a:r>
              <a:rPr lang="fr-FR" sz="900" dirty="0">
                <a:latin typeface="Corbel" panose="020B0503020204020204" pitchFamily="34" charset="0"/>
              </a:rPr>
              <a:t> eu </a:t>
            </a:r>
            <a:r>
              <a:rPr lang="fr-FR" sz="900" dirty="0" err="1">
                <a:latin typeface="Corbel" panose="020B0503020204020204" pitchFamily="34" charset="0"/>
              </a:rPr>
              <a:t>feugiat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it-IT" sz="900" dirty="0">
                <a:latin typeface="Corbel" panose="020B0503020204020204" pitchFamily="34" charset="0"/>
              </a:rPr>
              <a:t>nulla facilisis at vero eros et accumsan et iusto odio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dignissim</a:t>
            </a:r>
            <a:r>
              <a:rPr lang="fr-FR" sz="900" dirty="0">
                <a:latin typeface="Corbel" panose="020B0503020204020204" pitchFamily="34" charset="0"/>
              </a:rPr>
              <a:t> qui </a:t>
            </a:r>
            <a:r>
              <a:rPr lang="fr-FR" sz="900" dirty="0" err="1">
                <a:latin typeface="Corbel" panose="020B0503020204020204" pitchFamily="34" charset="0"/>
              </a:rPr>
              <a:t>blandit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praesent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luptatum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zzril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delenit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augue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fr-FR" sz="900" dirty="0">
                <a:latin typeface="Corbel" panose="020B0503020204020204" pitchFamily="34" charset="0"/>
              </a:rPr>
              <a:t>duis </a:t>
            </a:r>
            <a:r>
              <a:rPr lang="fr-FR" sz="900" dirty="0" err="1">
                <a:latin typeface="Corbel" panose="020B0503020204020204" pitchFamily="34" charset="0"/>
              </a:rPr>
              <a:t>dolore</a:t>
            </a:r>
            <a:r>
              <a:rPr lang="fr-FR" sz="900" dirty="0">
                <a:latin typeface="Corbel" panose="020B0503020204020204" pitchFamily="34" charset="0"/>
              </a:rPr>
              <a:t> te </a:t>
            </a:r>
            <a:r>
              <a:rPr lang="fr-FR" sz="900" dirty="0" err="1">
                <a:latin typeface="Corbel" panose="020B0503020204020204" pitchFamily="34" charset="0"/>
              </a:rPr>
              <a:t>feugait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nulla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facilisi</a:t>
            </a:r>
            <a:r>
              <a:rPr lang="fr-FR" sz="900" dirty="0">
                <a:latin typeface="Corbel" panose="020B0503020204020204" pitchFamily="34" charset="0"/>
              </a:rPr>
              <a:t>.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Lorem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ipsum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dolor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sit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amet</a:t>
            </a:r>
            <a:r>
              <a:rPr lang="fr-FR" sz="900" dirty="0">
                <a:latin typeface="Corbel" panose="020B0503020204020204" pitchFamily="34" charset="0"/>
              </a:rPr>
              <a:t>, cons </a:t>
            </a:r>
            <a:r>
              <a:rPr lang="fr-FR" sz="900" dirty="0" err="1">
                <a:latin typeface="Corbel" panose="020B0503020204020204" pitchFamily="34" charset="0"/>
              </a:rPr>
              <a:t>ectetuer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adipiscing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elit</a:t>
            </a:r>
            <a:r>
              <a:rPr lang="fr-FR" sz="900" dirty="0">
                <a:latin typeface="Corbel" panose="020B0503020204020204" pitchFamily="34" charset="0"/>
              </a:rPr>
              <a:t>,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sed</a:t>
            </a:r>
            <a:r>
              <a:rPr lang="fr-FR" sz="900" dirty="0">
                <a:latin typeface="Corbel" panose="020B0503020204020204" pitchFamily="34" charset="0"/>
              </a:rPr>
              <a:t> diam </a:t>
            </a:r>
            <a:r>
              <a:rPr lang="fr-FR" sz="900" dirty="0" err="1">
                <a:latin typeface="Corbel" panose="020B0503020204020204" pitchFamily="34" charset="0"/>
              </a:rPr>
              <a:t>nonummy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nibh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euismod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tincidunt</a:t>
            </a:r>
            <a:r>
              <a:rPr lang="fr-FR" sz="900" dirty="0">
                <a:latin typeface="Corbel" panose="020B0503020204020204" pitchFamily="34" charset="0"/>
              </a:rPr>
              <a:t> ut </a:t>
            </a:r>
            <a:r>
              <a:rPr lang="fr-FR" sz="900" dirty="0" err="1">
                <a:latin typeface="Corbel" panose="020B0503020204020204" pitchFamily="34" charset="0"/>
              </a:rPr>
              <a:t>laoreet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it-IT" sz="900" dirty="0">
                <a:latin typeface="Corbel" panose="020B0503020204020204" pitchFamily="34" charset="0"/>
              </a:rPr>
              <a:t>dolore magna aliquam erat volutpat.</a:t>
            </a:r>
            <a:endParaRPr lang="fr-FR" sz="900" dirty="0">
              <a:latin typeface="Corbel" panose="020B0503020204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96455" y="3108935"/>
            <a:ext cx="1124026" cy="276999"/>
          </a:xfrm>
          <a:prstGeom prst="rect">
            <a:avLst/>
          </a:prstGeom>
          <a:solidFill>
            <a:srgbClr val="C91C2C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CONTEXTE</a:t>
            </a:r>
            <a:endParaRPr lang="fr-F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04367" y="6287492"/>
            <a:ext cx="51090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C91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OU PHOTOS OU VIDÉOS</a:t>
            </a:r>
          </a:p>
          <a:p>
            <a:r>
              <a:rPr lang="fr-FR" b="1" dirty="0">
                <a:solidFill>
                  <a:srgbClr val="C91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GRAPHIQUE ILLUSTRANT LA PRATIQUE</a:t>
            </a:r>
          </a:p>
          <a:p>
            <a:r>
              <a:rPr lang="fr-FR" b="1" dirty="0">
                <a:solidFill>
                  <a:srgbClr val="C91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SA MISE EN PLACE/L’ÉVOLUTION</a:t>
            </a:r>
          </a:p>
          <a:p>
            <a:r>
              <a:rPr lang="fr-FR" b="1" dirty="0">
                <a:solidFill>
                  <a:srgbClr val="C91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 MISE EN PLACE +</a:t>
            </a:r>
          </a:p>
          <a:p>
            <a:r>
              <a:rPr lang="fr-FR" b="1" dirty="0">
                <a:solidFill>
                  <a:srgbClr val="C91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 COMMENTAIRE EXPLICATIF</a:t>
            </a:r>
          </a:p>
        </p:txBody>
      </p:sp>
    </p:spTree>
    <p:extLst>
      <p:ext uri="{BB962C8B-B14F-4D97-AF65-F5344CB8AC3E}">
        <p14:creationId xmlns:p14="http://schemas.microsoft.com/office/powerpoint/2010/main" val="366923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Description des conditions de réussite </a:t>
            </a:r>
            <a:r>
              <a:rPr lang="fr-FR" dirty="0" err="1" smtClean="0"/>
              <a:t>etle</a:t>
            </a:r>
            <a:r>
              <a:rPr lang="fr-FR" dirty="0" smtClean="0"/>
              <a:t> cas échéant des liens établis </a:t>
            </a:r>
            <a:r>
              <a:rPr lang="fr-FR" dirty="0" err="1" smtClean="0"/>
              <a:t>avecl’aval</a:t>
            </a:r>
            <a:r>
              <a:rPr lang="fr-FR" dirty="0" smtClean="0"/>
              <a:t>/les filières qui ont contribué à </a:t>
            </a:r>
            <a:r>
              <a:rPr lang="fr-FR" dirty="0" err="1" smtClean="0"/>
              <a:t>laréussite</a:t>
            </a:r>
            <a:r>
              <a:rPr lang="fr-FR" dirty="0" smtClean="0"/>
              <a:t> du système.</a:t>
            </a:r>
          </a:p>
          <a:p>
            <a:r>
              <a:rPr lang="pt-BR" dirty="0" smtClean="0"/>
              <a:t>Ant is sum rescienis doloria sitam</a:t>
            </a:r>
          </a:p>
          <a:p>
            <a:r>
              <a:rPr lang="fr-FR" dirty="0" err="1" smtClean="0"/>
              <a:t>voluptas</a:t>
            </a:r>
            <a:r>
              <a:rPr lang="fr-FR" dirty="0" smtClean="0"/>
              <a:t> et quid </a:t>
            </a:r>
            <a:r>
              <a:rPr lang="fr-FR" dirty="0" err="1" smtClean="0"/>
              <a:t>molenist</a:t>
            </a:r>
            <a:r>
              <a:rPr lang="fr-FR" dirty="0" smtClean="0"/>
              <a:t> </a:t>
            </a:r>
            <a:r>
              <a:rPr lang="fr-FR" dirty="0" err="1" smtClean="0"/>
              <a:t>ommolec</a:t>
            </a:r>
            <a:r>
              <a:rPr lang="fr-FR" dirty="0" smtClean="0"/>
              <a:t>, </a:t>
            </a:r>
            <a:r>
              <a:rPr lang="fr-FR" dirty="0" err="1" smtClean="0"/>
              <a:t>Ero</a:t>
            </a:r>
            <a:endParaRPr lang="fr-FR" dirty="0" smtClean="0"/>
          </a:p>
          <a:p>
            <a:r>
              <a:rPr lang="fr-FR" dirty="0" err="1" smtClean="0"/>
              <a:t>modignam</a:t>
            </a:r>
            <a:r>
              <a:rPr lang="fr-FR" dirty="0" smtClean="0"/>
              <a:t>, </a:t>
            </a:r>
            <a:r>
              <a:rPr lang="fr-FR" dirty="0" err="1" smtClean="0"/>
              <a:t>aut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et </a:t>
            </a:r>
            <a:r>
              <a:rPr lang="fr-FR" dirty="0" err="1" smtClean="0"/>
              <a:t>vendio</a:t>
            </a:r>
            <a:r>
              <a:rPr lang="fr-FR" dirty="0" smtClean="0"/>
              <a:t> </a:t>
            </a:r>
            <a:r>
              <a:rPr lang="fr-FR" dirty="0" err="1" smtClean="0"/>
              <a:t>od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64279"/>
              </p:ext>
            </p:extLst>
          </p:nvPr>
        </p:nvGraphicFramePr>
        <p:xfrm>
          <a:off x="371563" y="3834532"/>
          <a:ext cx="3769108" cy="5212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08046"/>
                <a:gridCol w="760862"/>
                <a:gridCol w="1800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</a:txBody>
                  <a:tcPr>
                    <a:lnL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  <a:endParaRPr lang="fr-FR" sz="800" dirty="0"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91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 descr="R:\DATA_PRIV\DATA_DEPHY\2013\02_PILOTAGE_PROJET\07_TRANSFERT_30000\07_Boite à outils\GT fiches valorisation\Trames fiches 30 000\Fiches pratiques remarquables\Horticulture\fiche remarquable horticulture\horticulture-R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873" y="4114768"/>
            <a:ext cx="1825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:\DATA_PRIV\DATA_DEPHY\2013\02_PILOTAGE_PROJET\07_TRANSFERT_30000\07_Boite à outils\GT fiches valorisation\Trames fiches 30 000\Fiches pratiques remarquables\Horticulture\fiche remarquable horticulture\horticulture-R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760" y="4357656"/>
            <a:ext cx="182562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R:\DATA_PRIV\DATA_DEPHY\2013\02_PILOTAGE_PROJET\07_TRANSFERT_30000\07_Boite à outils\GT fiches valorisation\Trames fiches 30 000\Fiches pratiques remarquables\Horticulture\fiche remarquable horticulture\horticulture-R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873" y="4646581"/>
            <a:ext cx="18256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R:\DATA_PRIV\DATA_DEPHY\2013\02_PILOTAGE_PROJET\07_TRANSFERT_30000\07_Boite à outils\GT fiches valorisation\Trames fiches 30 000\Fiches pratiques remarquables\Horticulture\fiche remarquable horticulture\horticulture-R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5" y="4029061"/>
            <a:ext cx="1825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:\DATA_PRIV\DATA_DEPHY\2013\02_PILOTAGE_PROJET\07_TRANSFERT_30000\07_Boite à outils\GT fiches valorisation\Trames fiches 30 000\Fiches pratiques remarquables\Horticulture\fiche remarquable horticulture\horticulture-R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6" y="4601337"/>
            <a:ext cx="182562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R:\DATA_PRIV\DATA_DEPHY\2013\02_PILOTAGE_PROJET\07_TRANSFERT_30000\07_Boite à outils\GT fiches valorisation\Trames fiches 30 000\Fiches pratiques remarquables\Horticulture\fiche remarquable horticulture\horticulture-R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6" y="5164138"/>
            <a:ext cx="18256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53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468263" y="6354812"/>
            <a:ext cx="1008112" cy="1008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6396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617</Words>
  <Application>Microsoft Office PowerPoint</Application>
  <PresentationFormat>Personnalisé</PresentationFormat>
  <Paragraphs>80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BODIN</dc:creator>
  <cp:lastModifiedBy>Pauline BODIN</cp:lastModifiedBy>
  <cp:revision>40</cp:revision>
  <dcterms:created xsi:type="dcterms:W3CDTF">2020-09-25T09:28:03Z</dcterms:created>
  <dcterms:modified xsi:type="dcterms:W3CDTF">2020-09-28T12:14:50Z</dcterms:modified>
</cp:coreProperties>
</file>